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6576000" cy="42062400"/>
  <p:notesSz cx="6858000" cy="9144000"/>
  <p:defaultTextStyle>
    <a:defPPr>
      <a:defRPr lang="en-US"/>
    </a:defPPr>
    <a:lvl1pPr marL="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1pPr>
    <a:lvl2pPr marL="1887322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2pPr>
    <a:lvl3pPr marL="377464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3pPr>
    <a:lvl4pPr marL="5661965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4pPr>
    <a:lvl5pPr marL="7549286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5pPr>
    <a:lvl6pPr marL="9436608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6pPr>
    <a:lvl7pPr marL="1132393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7pPr>
    <a:lvl8pPr marL="13211251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8pPr>
    <a:lvl9pPr marL="1509857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432"/>
    <p:restoredTop sz="96756"/>
  </p:normalViewPr>
  <p:slideViewPr>
    <p:cSldViewPr snapToGrid="0" snapToObjects="1">
      <p:cViewPr>
        <p:scale>
          <a:sx n="31" d="100"/>
          <a:sy n="31" d="100"/>
        </p:scale>
        <p:origin x="2808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883826"/>
            <a:ext cx="31089600" cy="14643947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2092500"/>
            <a:ext cx="27432000" cy="10155340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239433"/>
            <a:ext cx="7886700" cy="356459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239433"/>
            <a:ext cx="23202900" cy="356459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420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0486402"/>
            <a:ext cx="31546800" cy="17496787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8148716"/>
            <a:ext cx="31546800" cy="9201147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239442"/>
            <a:ext cx="31546800" cy="813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0311133"/>
            <a:ext cx="15473360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5364460"/>
            <a:ext cx="15473360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0311133"/>
            <a:ext cx="15549564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5364460"/>
            <a:ext cx="15549564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6056216"/>
            <a:ext cx="18516600" cy="29891567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6056216"/>
            <a:ext cx="18516600" cy="29891567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239442"/>
            <a:ext cx="31546800" cy="813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1197167"/>
            <a:ext cx="31546800" cy="2668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64C1-B353-8145-9E0D-8C1E1A5522AC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8985623"/>
            <a:ext cx="123444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2.png"/><Relationship Id="rId16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Shape 140"/>
          <p:cNvGraphicFramePr/>
          <p:nvPr>
            <p:extLst>
              <p:ext uri="{D42A27DB-BD31-4B8C-83A1-F6EECF244321}">
                <p14:modId xmlns:p14="http://schemas.microsoft.com/office/powerpoint/2010/main" val="577698796"/>
              </p:ext>
            </p:extLst>
          </p:nvPr>
        </p:nvGraphicFramePr>
        <p:xfrm>
          <a:off x="1797528" y="18969414"/>
          <a:ext cx="15303075" cy="4145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1648"/>
                <a:gridCol w="4160520"/>
                <a:gridCol w="2240280"/>
                <a:gridCol w="6660627"/>
              </a:tblGrid>
              <a:tr h="58537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Crime Type</a:t>
                      </a:r>
                      <a:endParaRPr lang="en-US" sz="2800" b="1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Selected Incident</a:t>
                      </a:r>
                      <a:r>
                        <a:rPr lang="en-US" sz="2800" b="1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Types</a:t>
                      </a:r>
                      <a:endParaRPr lang="en-US" sz="2800" b="1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Frequency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Top </a:t>
                      </a:r>
                      <a:r>
                        <a:rPr lang="en-US" sz="2800" b="1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Original Call Types 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493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Domestic Violence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ASSAULT FAMILY , 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DOMESTIC FAMILY  DISTURBANCE,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etc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3,715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Assault With Injuries (32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), </a:t>
                      </a: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911 Suspicious Circumstances (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30), Assault </a:t>
                      </a: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Just Occurred (20)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15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Drug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-Related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NARCOTICS, COCAINE - SELLING, 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etc.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7,714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Traffic Stop (2456), Subject Stop (369), Suspicious Persons (209) 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15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Mental Health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MENTAL CASES</a:t>
                      </a:r>
                      <a:r>
                        <a:rPr lang="en-US" sz="280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 </a:t>
                      </a:r>
                      <a:r>
                        <a:rPr lang="en-US" sz="280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ATTEMPT</a:t>
                      </a:r>
                      <a:r>
                        <a:rPr lang="en-US" sz="2800" baseline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280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SUICIDE</a:t>
                      </a: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etc.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5,867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Admin Service (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1,528</a:t>
                      </a: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), Overdose (426),  Check on Welfare (210)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9" name="Shape 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63766" y="11922977"/>
            <a:ext cx="7336599" cy="58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1448288" y="658368"/>
            <a:ext cx="19751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0" i="0" dirty="0" smtClean="0">
                <a:solidFill>
                  <a:srgbClr val="141F22"/>
                </a:solidFill>
                <a:latin typeface="Blanch Caps" charset="0"/>
                <a:ea typeface="Blanch Caps" charset="0"/>
                <a:cs typeface="Blanch Caps" charset="0"/>
              </a:rPr>
              <a:t>CHARACTERIZING communities</a:t>
            </a:r>
            <a:endParaRPr lang="en-US" sz="20000" b="0" i="0" dirty="0">
              <a:solidFill>
                <a:srgbClr val="141F22"/>
              </a:solidFill>
              <a:latin typeface="Blanch Caps" charset="0"/>
              <a:ea typeface="Blanch Caps" charset="0"/>
              <a:cs typeface="Blanch Cap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8288" y="2353145"/>
            <a:ext cx="197510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>
                <a:solidFill>
                  <a:srgbClr val="141F22"/>
                </a:solidFill>
                <a:latin typeface="Blanch Caps" charset="0"/>
                <a:ea typeface="Blanch Caps" charset="0"/>
                <a:cs typeface="Blanch Caps" charset="0"/>
              </a:rPr>
              <a:t>FOR</a:t>
            </a:r>
            <a:r>
              <a:rPr lang="en-US" sz="20000" b="0" i="0" dirty="0" smtClean="0">
                <a:solidFill>
                  <a:srgbClr val="141F22"/>
                </a:solidFill>
                <a:latin typeface="Blanch Caps" charset="0"/>
                <a:ea typeface="Blanch Caps" charset="0"/>
                <a:cs typeface="Blanch Caps" charset="0"/>
              </a:rPr>
              <a:t> CRIME RATE INFERENCE</a:t>
            </a:r>
            <a:endParaRPr lang="en-US" sz="20000" b="0" i="0" dirty="0">
              <a:solidFill>
                <a:srgbClr val="141F22"/>
              </a:solidFill>
              <a:latin typeface="Blanch Caps" charset="0"/>
              <a:ea typeface="Blanch Caps" charset="0"/>
              <a:cs typeface="Blanch Cap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241" y="6465502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Research Question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2392" y="7462933"/>
            <a:ext cx="32588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This project aims to characterize communities in Arlington County that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are vulnerable to certain crime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types. We focus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on modeling three specific crime types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that are of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particular interest to police departments across the 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country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: (</a:t>
            </a:r>
            <a:r>
              <a:rPr lang="en-US" sz="3200" dirty="0" err="1" smtClean="0">
                <a:latin typeface="Trebuchet MS" charset="0"/>
                <a:ea typeface="Trebuchet MS" charset="0"/>
                <a:cs typeface="Trebuchet MS" charset="0"/>
              </a:rPr>
              <a:t>i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) 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Domestic </a:t>
            </a:r>
            <a:r>
              <a:rPr lang="en-US" sz="3200" dirty="0" smtClean="0">
                <a:latin typeface="Trebuchet MS" charset="0"/>
                <a:ea typeface="Trebuchet MS" charset="0"/>
                <a:cs typeface="Trebuchet MS" charset="0"/>
              </a:rPr>
              <a:t>Violence, (ii) Illegal Drugs, (iii) </a:t>
            </a: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Mental Health Issues.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48288" y="5019205"/>
            <a:ext cx="238743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Kyle Morgan (VT), Sean Pili (VT), Claire </a:t>
            </a:r>
            <a:r>
              <a:rPr lang="en-US" sz="3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Kelling</a:t>
            </a:r>
            <a:r>
              <a:rPr lang="en-US" sz="3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 (Penn State) with Joshua Goldstein and Gizem Korkmaz (SDAL)</a:t>
            </a:r>
          </a:p>
          <a:p>
            <a:r>
              <a:rPr lang="en-US" sz="37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Sponsor: </a:t>
            </a:r>
            <a:r>
              <a:rPr lang="en-US" sz="3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Captain Bruce Benson, Niki Levy, </a:t>
            </a:r>
            <a:r>
              <a:rPr lang="en-US" sz="37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aleway" charset="0"/>
                <a:ea typeface="Raleway" charset="0"/>
                <a:cs typeface="Raleway" charset="0"/>
              </a:rPr>
              <a:t>Arlington County Police Department</a:t>
            </a:r>
            <a:endParaRPr lang="en-US" sz="3700" b="0" i="0" dirty="0">
              <a:solidFill>
                <a:schemeClr val="tx1">
                  <a:lumMod val="50000"/>
                  <a:lumOff val="50000"/>
                </a:schemeClr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22392" y="8563220"/>
            <a:ext cx="32588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ct val="30555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Our work builds on the recent study by </a:t>
            </a: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Graif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et. al (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2016)</a:t>
            </a:r>
            <a:r>
              <a:rPr lang="en-US" sz="3200" baseline="300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1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that studies crime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rate inference at the neighborhood level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using the following data sources: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839901" y="9145217"/>
            <a:ext cx="122369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6500" lvl="2" indent="-571500">
              <a:buClr>
                <a:schemeClr val="dk2"/>
              </a:buClr>
              <a:buSzPct val="100000"/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Geographic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Influence: boundary shapefiles</a:t>
            </a:r>
          </a:p>
          <a:p>
            <a:pPr marL="1206500" lvl="2" indent="-571500">
              <a:buClr>
                <a:schemeClr val="dk2"/>
              </a:buClr>
              <a:buSzPct val="100000"/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Hyperlink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by Taxi Flow: Illinois Freedom of Information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Act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4970" y="9137345"/>
            <a:ext cx="89502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6500" lvl="2" indent="-571500">
              <a:buClr>
                <a:schemeClr val="dk2"/>
              </a:buClr>
              <a:buSzPct val="100000"/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Demographic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Data: 2000 Census</a:t>
            </a:r>
          </a:p>
          <a:p>
            <a:pPr marL="1206500" lvl="2" indent="-571500">
              <a:buClr>
                <a:schemeClr val="dk2"/>
              </a:buClr>
              <a:buSzPct val="100000"/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Points-of-Interest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(POI) Data: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Foursquare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03521" y="10176827"/>
            <a:ext cx="33420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30555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We use socioeconomic variables from American Community Survey (ACS) and POI data from various sources to characterize communities in Arlington County, VA.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18072715" y="12142021"/>
            <a:ext cx="913068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30555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develop an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index of economic vulnerability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to illustrate (Fig. 2) the  distribution in Arlington. We use a quantile ranking of the following ACS variables:</a:t>
            </a:r>
          </a:p>
          <a:p>
            <a:pPr marL="914400" lvl="0" indent="-457200"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%population receiving food stamps</a:t>
            </a:r>
          </a:p>
          <a:p>
            <a:pPr marL="914400" lvl="0" indent="-457200"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%population with no access to a personal vehicle</a:t>
            </a:r>
          </a:p>
          <a:p>
            <a:pPr marL="914400" lvl="0" indent="-457200"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%population using over 50% of their income to pay rent/mortgage</a:t>
            </a:r>
          </a:p>
          <a:p>
            <a:pPr marL="914400" indent="-457200">
              <a:buClr>
                <a:schemeClr val="dk2"/>
              </a:buClr>
              <a:buSzPct val="100000"/>
              <a:buFont typeface="Trebuchet MS"/>
              <a:buChar char="●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Poverty Rate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25640" y="11006599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Crime Rates in Arlington County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9" name="Shape 96"/>
          <p:cNvSpPr txBox="1"/>
          <p:nvPr/>
        </p:nvSpPr>
        <p:spPr>
          <a:xfrm>
            <a:off x="1922392" y="12188215"/>
            <a:ext cx="7243428" cy="449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use incident-level data provided by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the Arlington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County Police Department over a 10 year time window (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2005-2015) for the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following incident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types: </a:t>
            </a:r>
          </a:p>
          <a:p>
            <a:pPr marL="685800" lvl="1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Char char="○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Domestic Violence </a:t>
            </a:r>
          </a:p>
          <a:p>
            <a:pPr marL="685800" lvl="1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Char char="○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Drug-Related 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marL="685800" lvl="1" indent="-393700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Char char="○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Mental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Health</a:t>
            </a:r>
            <a:endParaRPr sz="3200" dirty="0">
              <a:solidFill>
                <a:schemeClr val="dk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0" y="10882052"/>
            <a:ext cx="16489266" cy="1986330"/>
          </a:xfrm>
          <a:prstGeom prst="rect">
            <a:avLst/>
          </a:prstGeom>
        </p:spPr>
      </p:pic>
      <p:pic>
        <p:nvPicPr>
          <p:cNvPr id="36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915" y="23324869"/>
            <a:ext cx="17135475" cy="56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19" descr="cime_weekly_time_series_plot_lines.png"/>
          <p:cNvPicPr preferRelativeResize="0"/>
          <p:nvPr/>
        </p:nvPicPr>
        <p:blipFill rotWithShape="1">
          <a:blip r:embed="rId5">
            <a:alphaModFix/>
          </a:blip>
          <a:srcRect l="-24172" r="24172"/>
          <a:stretch/>
        </p:blipFill>
        <p:spPr>
          <a:xfrm>
            <a:off x="6406921" y="12017694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96"/>
          <p:cNvSpPr txBox="1"/>
          <p:nvPr/>
        </p:nvSpPr>
        <p:spPr>
          <a:xfrm>
            <a:off x="1922392" y="16414246"/>
            <a:ext cx="6980156" cy="13151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30555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We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use the incidents based on the call/incident type (not the original call).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sz="3200" dirty="0">
              <a:solidFill>
                <a:schemeClr val="dk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569" y="17472367"/>
            <a:ext cx="16489266" cy="198633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8503000" y="17592850"/>
            <a:ext cx="1236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rgbClr val="141F22"/>
                </a:solidFill>
                <a:latin typeface="Raleway" charset="0"/>
                <a:ea typeface="Raleway" charset="0"/>
                <a:cs typeface="Raleway" charset="0"/>
              </a:rPr>
              <a:t>Points-of-Interest (POI)</a:t>
            </a:r>
            <a:endParaRPr lang="en-US" sz="4800" b="0" i="0" dirty="0">
              <a:solidFill>
                <a:srgbClr val="141F2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53" name="Shape 89"/>
          <p:cNvSpPr txBox="1"/>
          <p:nvPr/>
        </p:nvSpPr>
        <p:spPr>
          <a:xfrm>
            <a:off x="18011916" y="10950484"/>
            <a:ext cx="123627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dirty="0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Economic </a:t>
            </a:r>
            <a:r>
              <a:rPr lang="en-US" sz="4800" dirty="0" smtClean="0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Vulnerability</a:t>
            </a:r>
            <a:endParaRPr lang="en-US" sz="4800" dirty="0">
              <a:solidFill>
                <a:srgbClr val="141F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" name="Shape 107" descr="transparen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64915" y="10926108"/>
            <a:ext cx="16026250" cy="19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98"/>
          <p:cNvSpPr txBox="1"/>
          <p:nvPr/>
        </p:nvSpPr>
        <p:spPr>
          <a:xfrm>
            <a:off x="1591943" y="29234305"/>
            <a:ext cx="123627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dirty="0" smtClean="0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The Model &amp; Findings</a:t>
            </a:r>
            <a:endParaRPr lang="en-US" sz="4800" dirty="0">
              <a:solidFill>
                <a:srgbClr val="141F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68" name="Shape 113"/>
          <p:cNvGraphicFramePr/>
          <p:nvPr>
            <p:extLst>
              <p:ext uri="{D42A27DB-BD31-4B8C-83A1-F6EECF244321}">
                <p14:modId xmlns:p14="http://schemas.microsoft.com/office/powerpoint/2010/main" val="156248739"/>
              </p:ext>
            </p:extLst>
          </p:nvPr>
        </p:nvGraphicFramePr>
        <p:xfrm>
          <a:off x="12415971" y="31577552"/>
          <a:ext cx="22564571" cy="68273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62671"/>
                <a:gridCol w="8401050"/>
                <a:gridCol w="6800850"/>
              </a:tblGrid>
              <a:tr h="59431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Domestic Violence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Drug-Related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Mental Health</a:t>
                      </a:r>
                    </a:p>
                  </a:txBody>
                  <a:tcPr marL="91425" marR="91425" marT="91425" marB="91425"/>
                </a:tc>
              </a:tr>
              <a:tr h="1010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Poisson Model            </a:t>
                      </a:r>
                      <a:r>
                        <a:rPr lang="en-US" sz="2800" b="1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 kern="12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</a:t>
                      </a:r>
                      <a:r>
                        <a:rPr lang="en-US" sz="2800" b="1" kern="12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</a:rPr>
                        <a:t>dispersion 1.37)</a:t>
                      </a:r>
                      <a:endParaRPr lang="en-US" sz="2800" b="1" kern="12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800" b="1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Quasi Poisson Model</a:t>
                      </a:r>
                      <a:r>
                        <a:rPr lang="en-US" sz="2800" b="1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fi-FI" sz="2800" b="1" kern="12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</a:rPr>
                        <a:t>(dispersion 3.68)</a:t>
                      </a:r>
                      <a:endParaRPr lang="en-US" sz="2800" b="1" kern="12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3657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Quasi Poisson Model</a:t>
                      </a:r>
                      <a:r>
                        <a:rPr lang="en-US" sz="2800" b="1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</a:p>
                    <a:p>
                      <a:pPr marL="0" marR="0" lvl="0" indent="0" algn="ctr" defTabSz="3657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2800" b="1" kern="12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</a:rPr>
                        <a:t>(dispersion 7.94)</a:t>
                      </a:r>
                      <a:endParaRPr lang="en-US" sz="2800" b="1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  <a:tr h="99294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Population(+),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Income per capita(-), %Married(-), %White(-), Year(-) 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Income per capita(-), Poverty rate(-), %Mobility(-), %Male(-), %Married(-), %Black(+), Year(+)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Population(+),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%Mobility(+), %Married(-), Year(+)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  <a:tr h="585302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Preschool(+), Library(+), University(-)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3657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Preschool(+), School(-), Library(+), University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(+)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Preschool(+)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  <a:tr h="1461632">
                <a:tc>
                  <a:txBody>
                    <a:bodyPr/>
                    <a:lstStyle/>
                    <a:p>
                      <a:pPr marL="0" marR="0" lvl="0" indent="0" algn="l" defTabSz="3657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Homeless shelter(-), Church(+), Community/Nature center(+), County office/center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including jails(+)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3657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County office/center(+), Fire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station(-), Cooperative playgroup(-), Community/Nature center(+), Church(-), Child development center(+)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3657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County office/center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including jails(+), 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Homeless shelter(+) 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  <a:tr h="10103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Public 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mental </a:t>
                      </a:r>
                      <a:r>
                        <a:rPr lang="en-US" sz="2800" dirty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ealth facility(+), Hospital(-), Family child-care center(+)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Private mental health facility(+), Hospital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(-)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3657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Private mental health facility(+), Hospital(+), Family child-care center(+)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  <a:tr h="1032334">
                <a:tc>
                  <a:txBody>
                    <a:bodyPr/>
                    <a:lstStyle/>
                    <a:p>
                      <a:pPr marL="0" marR="0" lvl="0" indent="0" algn="l" defTabSz="3657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Park(-), Bus station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(+), Restaurant(+), </a:t>
                      </a:r>
                    </a:p>
                    <a:p>
                      <a:pPr marL="0" marR="0" lvl="0" indent="0" algn="l" defTabSz="3657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36666"/>
                        <a:buFont typeface="Arial"/>
                        <a:buNone/>
                        <a:tabLst/>
                        <a:defRPr/>
                      </a:pP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Post office(+)</a:t>
                      </a:r>
                      <a:endParaRPr lang="en-US" sz="2800" dirty="0" smtClean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Park(-), Bar(+), Bus station(+),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Metro(+), 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Restaurant(+), Post office(-), Swimming pool(+)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Park(-), </a:t>
                      </a:r>
                      <a:r>
                        <a:rPr lang="en-US" sz="2800" baseline="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Metro(+), </a:t>
                      </a:r>
                      <a:r>
                        <a:rPr lang="en-US" sz="2800" dirty="0" smtClean="0">
                          <a:solidFill>
                            <a:schemeClr val="dk2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Swimming pool(+)</a:t>
                      </a:r>
                      <a:endParaRPr lang="en-US" sz="2800" dirty="0">
                        <a:solidFill>
                          <a:schemeClr val="dk2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606434" y="30441606"/>
            <a:ext cx="10547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We develop a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P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oisson model for domestic violence, and Quasi-Poisson models</a:t>
            </a:r>
            <a:r>
              <a:rPr lang="en-US" sz="3200" baseline="300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2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 for drug use and mental health issues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(based on the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dispersion estimates). </a:t>
            </a:r>
            <a:endParaRPr lang="en-US" sz="320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F5B6357A-6D4A-452B-B922-2787108FCA67}"/>
                  </a:ext>
                </a:extLst>
              </p:cNvPr>
              <p:cNvSpPr txBox="1"/>
              <p:nvPr/>
            </p:nvSpPr>
            <p:spPr>
              <a:xfrm>
                <a:off x="3377586" y="36431174"/>
                <a:ext cx="6165790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5B6357A-6D4A-452B-B922-2787108FC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586" y="36431174"/>
                <a:ext cx="6165790" cy="5304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1797528" y="37232048"/>
            <a:ext cx="98418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where socioeconomic factors, POIs, and the year are used as covariates.  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770084" y="38382946"/>
            <a:ext cx="18288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[1] </a:t>
            </a:r>
            <a:r>
              <a:rPr lang="en-US" sz="16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Graif</a:t>
            </a:r>
            <a:r>
              <a:rPr lang="en-US" sz="16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, C., </a:t>
            </a:r>
            <a:r>
              <a:rPr lang="en-US" sz="16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Kifer</a:t>
            </a:r>
            <a:r>
              <a:rPr lang="en-US" sz="16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, D., Li, Z., &amp; Wang, H. (2016). Crime Rate Inference with Big Data. </a:t>
            </a:r>
            <a:r>
              <a:rPr lang="en-US" sz="16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KDD. </a:t>
            </a:r>
            <a:endParaRPr lang="en-US" sz="16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6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[2] </a:t>
            </a:r>
            <a:r>
              <a:rPr lang="en-US" sz="16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Ver</a:t>
            </a:r>
            <a:r>
              <a:rPr lang="en-US" sz="16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Hoef</a:t>
            </a:r>
            <a:r>
              <a:rPr lang="en-US" sz="16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, J. M. and </a:t>
            </a:r>
            <a:r>
              <a:rPr lang="en-US" sz="16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Boveng</a:t>
            </a:r>
            <a:r>
              <a:rPr lang="en-US" sz="16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, P. L. (2007), Quasi-Poisson vs Negative Binomial Regression: How Should We Model </a:t>
            </a:r>
            <a:r>
              <a:rPr lang="en-US" sz="1600" dirty="0" err="1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Overdispersed</a:t>
            </a:r>
            <a:r>
              <a:rPr lang="en-US" sz="16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 Count Data?. Ecology, 88: 2766–2772. doi:10.1890/07-0043.1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5390" y="25897177"/>
            <a:ext cx="15976600" cy="41275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3489435" y="19939139"/>
            <a:ext cx="11734800" cy="6073805"/>
            <a:chOff x="23633813" y="18824714"/>
            <a:chExt cx="11734800" cy="6073805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9"/>
            <a:srcRect l="-29610" t="20993" r="29610" b="13737"/>
            <a:stretch/>
          </p:blipFill>
          <p:spPr>
            <a:xfrm>
              <a:off x="23633813" y="18830439"/>
              <a:ext cx="11734800" cy="57607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465535" y="18824714"/>
              <a:ext cx="2758698" cy="203754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6581980" y="18824714"/>
              <a:ext cx="1391489" cy="6073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15704"/>
            <a:ext cx="34233346" cy="197786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289452" y="19322840"/>
            <a:ext cx="899722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We identify 23 different types of POI using the following data sources: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Public Arlington Open Data Portal:</a:t>
            </a:r>
          </a:p>
          <a:p>
            <a:pPr marL="1023938" lvl="1" indent="-409575"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Hospitals/Metro/Schools, </a:t>
            </a:r>
          </a:p>
          <a:p>
            <a:pPr marL="1023938" lvl="1" indent="-409575"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Childcare Centers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Substance Abuse and Mental Health Administration (SAMHSA): </a:t>
            </a:r>
          </a:p>
          <a:p>
            <a:pPr marL="1030288" lvl="2" indent="-384175">
              <a:buFont typeface="Courier New" charset="0"/>
              <a:buChar char="o"/>
            </a:pP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Public Mental Health Providers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err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PsychologyToday.com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: </a:t>
            </a:r>
            <a:endParaRPr lang="en-US" sz="3200" dirty="0" smtClean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1063625" lvl="1" indent="-449263"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Private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Mental Health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Providers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Google Maps API Radar Search: </a:t>
            </a:r>
          </a:p>
          <a:p>
            <a:pPr marL="1063625" lvl="1" indent="-409575">
              <a:buFont typeface="Courier New" charset="0"/>
              <a:buChar char="o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Bars, Churches, Restaurants, etc.</a:t>
            </a:r>
            <a:endParaRPr lang="en-US" sz="3200" b="1" dirty="0">
              <a:solidFill>
                <a:srgbClr val="C000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7" y="6350078"/>
            <a:ext cx="34233346" cy="1977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591943" y="32215526"/>
                <a:ext cx="1054761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For the Poisson model, </a:t>
                </a: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we let 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E(y)= </a:t>
                </a:r>
                <a:r>
                  <a:rPr lang="en-US" sz="320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Var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(y) </a:t>
                </a: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= µ. 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𝑦</m:t>
                        </m:r>
                      </m:e>
                      <m:sub>
                        <m:r>
                          <a:rPr lang="en-US" sz="3200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𝑖</m:t>
                        </m:r>
                      </m:sub>
                    </m:sSub>
                    <m:r>
                      <a:rPr lang="en-US" sz="3200">
                        <a:solidFill>
                          <a:srgbClr val="141F22"/>
                        </a:solidFill>
                        <a:latin typeface="Cambria Math" charset="0"/>
                        <a:ea typeface="Trebuchet MS" charset="0"/>
                        <a:cs typeface="Trebuchet MS" charset="0"/>
                      </a:rPr>
                      <m:t>~</m:t>
                    </m:r>
                    <m:r>
                      <a:rPr lang="en-US" sz="3200">
                        <a:solidFill>
                          <a:srgbClr val="141F22"/>
                        </a:solidFill>
                        <a:latin typeface="Cambria Math" charset="0"/>
                        <a:ea typeface="Trebuchet MS" charset="0"/>
                        <a:cs typeface="Trebuchet MS" charset="0"/>
                      </a:rPr>
                      <m:t>𝑃𝑜𝑖𝑠𝑠𝑜𝑛</m:t>
                    </m:r>
                    <m:d>
                      <m:dPr>
                        <m:ctrlP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Trebuchet MS" charset="0"/>
                                <a:cs typeface="Trebuchet MS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Trebuchet MS" charset="0"/>
                                <a:cs typeface="Trebuchet MS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Trebuchet MS" charset="0"/>
                                <a:cs typeface="Trebuchet MS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43" y="32215526"/>
                <a:ext cx="10547619" cy="1077218"/>
              </a:xfrm>
              <a:prstGeom prst="rect">
                <a:avLst/>
              </a:prstGeom>
              <a:blipFill rotWithShape="0">
                <a:blip r:embed="rId12"/>
                <a:stretch>
                  <a:fillRect l="-1445" t="-738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606434" y="33470276"/>
                <a:ext cx="1054761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For </a:t>
                </a: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Quasi-Poisson models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, we let E(y)=</a:t>
                </a: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µ and </a:t>
                </a:r>
                <a:r>
                  <a:rPr lang="en-US" sz="320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Var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(y)=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rgbClr val="141F22"/>
                        </a:solidFill>
                        <a:latin typeface="Cambria Math" charset="0"/>
                        <a:ea typeface="Trebuchet MS" charset="0"/>
                        <a:cs typeface="Trebuchet MS" charset="0"/>
                      </a:rPr>
                      <m:t>𝜃</m:t>
                    </m:r>
                  </m:oMath>
                </a14:m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µ. We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𝑦</m:t>
                        </m:r>
                      </m:e>
                      <m:sub>
                        <m:r>
                          <a:rPr lang="en-US" sz="3200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𝑖</m:t>
                        </m:r>
                      </m:sub>
                    </m:sSub>
                    <m:r>
                      <a:rPr lang="en-US" sz="3200">
                        <a:solidFill>
                          <a:srgbClr val="141F22"/>
                        </a:solidFill>
                        <a:latin typeface="Cambria Math" charset="0"/>
                        <a:ea typeface="Trebuchet MS" charset="0"/>
                        <a:cs typeface="Trebuchet MS" charset="0"/>
                      </a:rPr>
                      <m:t>~</m:t>
                    </m:r>
                    <m:r>
                      <a:rPr lang="en-US" sz="3200">
                        <a:solidFill>
                          <a:srgbClr val="141F22"/>
                        </a:solidFill>
                        <a:latin typeface="Cambria Math" charset="0"/>
                        <a:ea typeface="Trebuchet MS" charset="0"/>
                        <a:cs typeface="Trebuchet MS" charset="0"/>
                      </a:rPr>
                      <m:t>𝑃𝑜𝑖𝑠𝑠𝑜𝑛</m:t>
                    </m:r>
                    <m:d>
                      <m:dPr>
                        <m:ctrlP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Trebuchet MS" charset="0"/>
                                <a:cs typeface="Trebuchet MS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Trebuchet MS" charset="0"/>
                                <a:cs typeface="Trebuchet MS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>
                                <a:solidFill>
                                  <a:srgbClr val="141F22"/>
                                </a:solidFill>
                                <a:latin typeface="Cambria Math" charset="0"/>
                                <a:ea typeface="Trebuchet MS" charset="0"/>
                                <a:cs typeface="Trebuchet MS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,</m:t>
                        </m:r>
                        <m:r>
                          <a:rPr lang="en-US" sz="3200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𝜃</m:t>
                        </m:r>
                      </m:e>
                    </m:d>
                    <m:r>
                      <a:rPr lang="en-US" sz="3200" b="0" i="0" smtClean="0">
                        <a:solidFill>
                          <a:srgbClr val="141F22"/>
                        </a:solidFill>
                        <a:latin typeface="Cambria Math" charset="0"/>
                        <a:ea typeface="Trebuchet MS" charset="0"/>
                        <a:cs typeface="Trebuchet MS" charset="0"/>
                      </a:rPr>
                      <m:t>. </m:t>
                    </m:r>
                  </m:oMath>
                </a14:m>
                <a:endParaRPr lang="en-US" sz="3200" b="0" i="0" dirty="0" smtClean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34" y="33470276"/>
                <a:ext cx="10547619" cy="1077218"/>
              </a:xfrm>
              <a:prstGeom prst="rect">
                <a:avLst/>
              </a:prstGeom>
              <a:blipFill rotWithShape="0">
                <a:blip r:embed="rId13"/>
                <a:stretch>
                  <a:fillRect l="-1503" t="-7386" r="-109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599189" y="34707306"/>
                <a:ext cx="10547619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For </a:t>
                </a: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both models, 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we let </a:t>
                </a: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the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</m:ctrlPr>
                      </m:sSubPr>
                      <m:e>
                        <m:r>
                          <a:rPr lang="en-US" sz="3200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𝜇</m:t>
                        </m:r>
                      </m:e>
                      <m:sub>
                        <m:r>
                          <a:rPr lang="en-US" sz="3200">
                            <a:solidFill>
                              <a:srgbClr val="141F22"/>
                            </a:solidFill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for the </a:t>
                </a:r>
                <a:r>
                  <a:rPr lang="en-US" sz="320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i</a:t>
                </a:r>
                <a:r>
                  <a:rPr lang="en-US" sz="3200" baseline="30000" dirty="0" err="1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th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  </a:t>
                </a: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observation vary as a function of the p </a:t>
                </a:r>
                <a:r>
                  <a:rPr lang="en-US" sz="3200" dirty="0" smtClean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covariates, and </a:t>
                </a:r>
                <a:r>
                  <a:rPr lang="en-US" sz="3200" dirty="0">
                    <a:solidFill>
                      <a:srgbClr val="141F22"/>
                    </a:solidFill>
                    <a:latin typeface="Trebuchet MS" charset="0"/>
                    <a:ea typeface="Trebuchet MS" charset="0"/>
                    <a:cs typeface="Trebuchet MS" charset="0"/>
                  </a:rPr>
                  <a:t>the mean function is as follows: </a:t>
                </a:r>
              </a:p>
              <a:p>
                <a:pPr>
                  <a:defRPr/>
                </a:pPr>
                <a:endParaRPr lang="en-US" sz="3200" b="0" i="0" dirty="0" smtClean="0">
                  <a:solidFill>
                    <a:srgbClr val="141F22"/>
                  </a:solidFill>
                  <a:latin typeface="Trebuchet MS" charset="0"/>
                  <a:ea typeface="Trebuchet MS" charset="0"/>
                  <a:cs typeface="Trebuchet MS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189" y="34707306"/>
                <a:ext cx="10547619" cy="2062103"/>
              </a:xfrm>
              <a:prstGeom prst="rect">
                <a:avLst/>
              </a:prstGeom>
              <a:blipFill rotWithShape="0">
                <a:blip r:embed="rId14"/>
                <a:stretch>
                  <a:fillRect l="-1444" t="-3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/>
          <a:srcRect l="-943" r="943"/>
          <a:stretch/>
        </p:blipFill>
        <p:spPr>
          <a:xfrm>
            <a:off x="9784080" y="12748028"/>
            <a:ext cx="1943659" cy="82876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7829091" y="19315841"/>
            <a:ext cx="7493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30555"/>
            </a:pPr>
            <a:r>
              <a:rPr lang="en-US" sz="2400" b="1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Points-of-Interest (source: Arlington </a:t>
            </a:r>
            <a:r>
              <a:rPr lang="en-US" sz="2400" b="1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Data Portal)</a:t>
            </a:r>
            <a:endParaRPr lang="en-US" sz="2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2320544" y="30310512"/>
            <a:ext cx="22903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The table below summarizes our model results. We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report the relation of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significant variables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to the dependent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variable: frequencies of domestic </a:t>
            </a:r>
            <a:r>
              <a:rPr lang="en-US" sz="3200" dirty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violence, drug-related crime, and mental </a:t>
            </a: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</a:rPr>
              <a:t>health, respectively.</a:t>
            </a:r>
            <a:endParaRPr lang="en-US" sz="3200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145390" y="18728330"/>
            <a:ext cx="1820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ct val="30555"/>
            </a:pPr>
            <a:r>
              <a:rPr lang="en-US" sz="3200" dirty="0" smtClean="0">
                <a:solidFill>
                  <a:srgbClr val="141F22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 POIs are relevant venues that provide information about neighborhood functions.</a:t>
            </a:r>
            <a:endParaRPr lang="en-US" sz="32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715" y="39582281"/>
            <a:ext cx="3621185" cy="1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6100</TotalTime>
  <Words>803</Words>
  <Application>Microsoft Macintosh PowerPoint</Application>
  <PresentationFormat>Custom</PresentationFormat>
  <Paragraphs>88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Blanch Caps</vt:lpstr>
      <vt:lpstr>Calibri</vt:lpstr>
      <vt:lpstr>Calibri Light</vt:lpstr>
      <vt:lpstr>Cambria Math</vt:lpstr>
      <vt:lpstr>Courier New</vt:lpstr>
      <vt:lpstr>Raleway</vt:lpstr>
      <vt:lpstr>Trebuchet MS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xandershanks@yahoo.com</dc:creator>
  <cp:lastModifiedBy>Gizem Korkmaz</cp:lastModifiedBy>
  <cp:revision>54</cp:revision>
  <cp:lastPrinted>2017-07-21T20:56:48Z</cp:lastPrinted>
  <dcterms:created xsi:type="dcterms:W3CDTF">2017-07-12T21:21:51Z</dcterms:created>
  <dcterms:modified xsi:type="dcterms:W3CDTF">2017-07-24T13:37:29Z</dcterms:modified>
</cp:coreProperties>
</file>